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61" r:id="rId2"/>
    <p:sldId id="262" r:id="rId3"/>
    <p:sldId id="289" r:id="rId4"/>
    <p:sldId id="285" r:id="rId5"/>
    <p:sldId id="286" r:id="rId6"/>
    <p:sldId id="287" r:id="rId7"/>
    <p:sldId id="290" r:id="rId8"/>
    <p:sldId id="288" r:id="rId9"/>
    <p:sldId id="291" r:id="rId10"/>
    <p:sldId id="292" r:id="rId11"/>
    <p:sldId id="293" r:id="rId12"/>
    <p:sldId id="294" r:id="rId13"/>
    <p:sldId id="295" r:id="rId14"/>
    <p:sldId id="296" r:id="rId15"/>
    <p:sldId id="297" r:id="rId16"/>
    <p:sldId id="298" r:id="rId17"/>
    <p:sldId id="299" r:id="rId18"/>
    <p:sldId id="301" r:id="rId19"/>
    <p:sldId id="300" r:id="rId2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0" d="100"/>
          <a:sy n="80" d="100"/>
        </p:scale>
        <p:origin x="40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ferte 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ar of onwa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9/11/2017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9/11/2017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9/11/2017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9/11/2017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9/11/2017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9/11/2017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9/11/2017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9/11/2017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1" r:id="rId3"/>
    <p:sldLayoutId id="2147483666" r:id="rId4"/>
    <p:sldLayoutId id="2147483653" r:id="rId5"/>
    <p:sldLayoutId id="2147483654" r:id="rId6"/>
    <p:sldLayoutId id="2147483655" r:id="rId7"/>
    <p:sldLayoutId id="2147483667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Welkom havo 3.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077502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b="44511"/>
          <a:stretch/>
        </p:blipFill>
        <p:spPr>
          <a:xfrm>
            <a:off x="0" y="-1"/>
            <a:ext cx="12192000" cy="866275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"/>
            <a:ext cx="12192000" cy="1561171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3"/>
          <a:srcRect b="44651"/>
          <a:stretch/>
        </p:blipFill>
        <p:spPr>
          <a:xfrm>
            <a:off x="0" y="1475875"/>
            <a:ext cx="12192000" cy="930441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475875"/>
            <a:ext cx="12192000" cy="1681045"/>
          </a:xfrm>
          <a:prstGeom prst="rect">
            <a:avLst/>
          </a:prstGeom>
        </p:spPr>
      </p:pic>
      <p:pic>
        <p:nvPicPr>
          <p:cNvPr id="8" name="Afbeelding 7"/>
          <p:cNvPicPr>
            <a:picLocks noChangeAspect="1"/>
          </p:cNvPicPr>
          <p:nvPr/>
        </p:nvPicPr>
        <p:blipFill rotWithShape="1">
          <a:blip r:embed="rId4"/>
          <a:srcRect b="41336"/>
          <a:stretch/>
        </p:blipFill>
        <p:spPr>
          <a:xfrm>
            <a:off x="0" y="2952069"/>
            <a:ext cx="12192000" cy="693499"/>
          </a:xfrm>
          <a:prstGeom prst="rect">
            <a:avLst/>
          </a:prstGeom>
        </p:spPr>
      </p:pic>
      <p:pic>
        <p:nvPicPr>
          <p:cNvPr id="9" name="Afbeelding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2952069"/>
            <a:ext cx="12192000" cy="11821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4633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Lees paragraaf </a:t>
            </a:r>
            <a:r>
              <a:rPr lang="nl-NL" dirty="0" smtClean="0"/>
              <a:t>marktevenwicht.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2160589"/>
            <a:ext cx="5699403" cy="3880773"/>
          </a:xfrm>
        </p:spPr>
        <p:txBody>
          <a:bodyPr>
            <a:normAutofit/>
          </a:bodyPr>
          <a:lstStyle/>
          <a:p>
            <a:r>
              <a:rPr lang="nl-NL" sz="2500" dirty="0"/>
              <a:t>Hiervoor 5 minuten de tijd.</a:t>
            </a:r>
          </a:p>
          <a:p>
            <a:r>
              <a:rPr lang="nl-NL" sz="2500" dirty="0"/>
              <a:t>De eerste 3 minuten lees/werk je zelfstandig.</a:t>
            </a:r>
          </a:p>
          <a:p>
            <a:r>
              <a:rPr lang="nl-NL" sz="2500" dirty="0"/>
              <a:t>Daarna mag je overleggen</a:t>
            </a:r>
            <a:r>
              <a:rPr lang="nl-NL" sz="2500" dirty="0" smtClean="0"/>
              <a:t>.</a:t>
            </a:r>
          </a:p>
          <a:p>
            <a:r>
              <a:rPr lang="nl-NL" sz="2500" dirty="0" smtClean="0"/>
              <a:t>Je hoeft nog geen sommen nog te maken.</a:t>
            </a:r>
            <a:endParaRPr lang="nl-NL" sz="2500" dirty="0" smtClean="0"/>
          </a:p>
          <a:p>
            <a:endParaRPr lang="nl-NL" sz="2500" dirty="0"/>
          </a:p>
          <a:p>
            <a:pPr marL="0" indent="0">
              <a:buNone/>
            </a:pPr>
            <a:endParaRPr lang="nl-NL" sz="2500" dirty="0"/>
          </a:p>
          <a:p>
            <a:endParaRPr lang="nl-NL" sz="2500" dirty="0"/>
          </a:p>
        </p:txBody>
      </p:sp>
      <p:sp>
        <p:nvSpPr>
          <p:cNvPr id="4" name="Ovaal 3"/>
          <p:cNvSpPr/>
          <p:nvPr/>
        </p:nvSpPr>
        <p:spPr>
          <a:xfrm>
            <a:off x="6196263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Ovaal 4"/>
          <p:cNvSpPr/>
          <p:nvPr/>
        </p:nvSpPr>
        <p:spPr>
          <a:xfrm>
            <a:off x="6196263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  <p:sp>
        <p:nvSpPr>
          <p:cNvPr id="6" name="Ovaal 5"/>
          <p:cNvSpPr/>
          <p:nvPr/>
        </p:nvSpPr>
        <p:spPr>
          <a:xfrm>
            <a:off x="6196263" y="195923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</a:p>
        </p:txBody>
      </p:sp>
      <p:sp>
        <p:nvSpPr>
          <p:cNvPr id="7" name="Ovaal 6"/>
          <p:cNvSpPr/>
          <p:nvPr/>
        </p:nvSpPr>
        <p:spPr>
          <a:xfrm>
            <a:off x="6196263" y="1959229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</a:t>
            </a:r>
          </a:p>
        </p:txBody>
      </p:sp>
      <p:sp>
        <p:nvSpPr>
          <p:cNvPr id="8" name="Ovaal 7"/>
          <p:cNvSpPr/>
          <p:nvPr/>
        </p:nvSpPr>
        <p:spPr>
          <a:xfrm>
            <a:off x="6196263" y="1959228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15528585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9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90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59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18000"/>
                            </p:stCondLst>
                            <p:childTnLst>
                              <p:par>
                                <p:cTn id="1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59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77000"/>
                            </p:stCondLst>
                            <p:childTnLst>
                              <p:par>
                                <p:cTn id="1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59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36000"/>
                            </p:stCondLst>
                            <p:childTnLst>
                              <p:par>
                                <p:cTn id="2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59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Wat hebben we gezien: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12821" y="1130969"/>
            <a:ext cx="8961181" cy="4910394"/>
          </a:xfrm>
        </p:spPr>
        <p:txBody>
          <a:bodyPr>
            <a:noAutofit/>
          </a:bodyPr>
          <a:lstStyle/>
          <a:p>
            <a:r>
              <a:rPr lang="nl-NL" sz="2500" dirty="0" smtClean="0"/>
              <a:t>We hebben vorige les gezien dat wij als consumenten zo’n laag mogelijke prijs willen.</a:t>
            </a:r>
          </a:p>
          <a:p>
            <a:r>
              <a:rPr lang="nl-NL" sz="2500" dirty="0" smtClean="0"/>
              <a:t>We hebben ook gezien dat wanneer we producten aanbieden, we zo’n hoog mogelijke prijs willen.</a:t>
            </a:r>
          </a:p>
          <a:p>
            <a:r>
              <a:rPr lang="nl-NL" sz="2500" dirty="0" smtClean="0"/>
              <a:t>Welke prijs komt er uiteindelijk tot stand.</a:t>
            </a:r>
          </a:p>
          <a:p>
            <a:r>
              <a:rPr lang="nl-NL" sz="2500" dirty="0" smtClean="0"/>
              <a:t>De prijs waar zowel de vragers als aanbieders tevreden mee zijn, de evenwichtsprijs.</a:t>
            </a:r>
          </a:p>
          <a:p>
            <a:r>
              <a:rPr lang="nl-NL" sz="2500" dirty="0" smtClean="0"/>
              <a:t>Is de prijs hoger dan de evenwichtsprijs, dan zal er meer aanbod dan vraag zijn, dat noemen we een aanbodsoverschot. Hierdoor zal de prijs weer dalen.</a:t>
            </a:r>
          </a:p>
          <a:p>
            <a:r>
              <a:rPr lang="nl-NL" sz="2500" dirty="0" smtClean="0"/>
              <a:t>Is de prijs lager dan de evenwichtsprijs, dan zal er meer vraag dan aanbod zijn, dat noemen we een vraagoverschot. Hierdoor zal de prijs weer stijgen.</a:t>
            </a:r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7398929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Maak vraag 1 en 2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2160589"/>
            <a:ext cx="5699403" cy="3880773"/>
          </a:xfrm>
        </p:spPr>
        <p:txBody>
          <a:bodyPr>
            <a:normAutofit/>
          </a:bodyPr>
          <a:lstStyle/>
          <a:p>
            <a:r>
              <a:rPr lang="nl-NL" sz="2500" dirty="0"/>
              <a:t>Hiervoor 5 minuten de tijd.</a:t>
            </a:r>
          </a:p>
          <a:p>
            <a:r>
              <a:rPr lang="nl-NL" sz="2500" dirty="0"/>
              <a:t>De eerste 3 minuten lees/werk je zelfstandig.</a:t>
            </a:r>
          </a:p>
          <a:p>
            <a:r>
              <a:rPr lang="nl-NL" sz="2500" dirty="0" smtClean="0"/>
              <a:t>Eerder klaar? Lees bron 5 en 6.</a:t>
            </a:r>
            <a:endParaRPr lang="nl-NL" sz="2500" dirty="0"/>
          </a:p>
          <a:p>
            <a:pPr marL="0" indent="0">
              <a:buNone/>
            </a:pPr>
            <a:endParaRPr lang="nl-NL" sz="2500" dirty="0"/>
          </a:p>
          <a:p>
            <a:endParaRPr lang="nl-NL" sz="2500" dirty="0"/>
          </a:p>
        </p:txBody>
      </p:sp>
      <p:sp>
        <p:nvSpPr>
          <p:cNvPr id="4" name="Ovaal 3"/>
          <p:cNvSpPr/>
          <p:nvPr/>
        </p:nvSpPr>
        <p:spPr>
          <a:xfrm>
            <a:off x="6196263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Ovaal 4"/>
          <p:cNvSpPr/>
          <p:nvPr/>
        </p:nvSpPr>
        <p:spPr>
          <a:xfrm>
            <a:off x="6196263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  <p:sp>
        <p:nvSpPr>
          <p:cNvPr id="6" name="Ovaal 5"/>
          <p:cNvSpPr/>
          <p:nvPr/>
        </p:nvSpPr>
        <p:spPr>
          <a:xfrm>
            <a:off x="6196263" y="195923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</a:p>
        </p:txBody>
      </p:sp>
      <p:sp>
        <p:nvSpPr>
          <p:cNvPr id="7" name="Ovaal 6"/>
          <p:cNvSpPr/>
          <p:nvPr/>
        </p:nvSpPr>
        <p:spPr>
          <a:xfrm>
            <a:off x="6196263" y="1959229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</a:t>
            </a:r>
          </a:p>
        </p:txBody>
      </p:sp>
      <p:sp>
        <p:nvSpPr>
          <p:cNvPr id="8" name="Ovaal 7"/>
          <p:cNvSpPr/>
          <p:nvPr/>
        </p:nvSpPr>
        <p:spPr>
          <a:xfrm>
            <a:off x="6196263" y="1959228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17646805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9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90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59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18000"/>
                            </p:stCondLst>
                            <p:childTnLst>
                              <p:par>
                                <p:cTn id="1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59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77000"/>
                            </p:stCondLst>
                            <p:childTnLst>
                              <p:par>
                                <p:cTn id="1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59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36000"/>
                            </p:stCondLst>
                            <p:childTnLst>
                              <p:par>
                                <p:cTn id="2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59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b="43234"/>
          <a:stretch/>
        </p:blipFill>
        <p:spPr>
          <a:xfrm>
            <a:off x="0" y="0"/>
            <a:ext cx="12192000" cy="1275347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2246683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3"/>
          <a:srcRect b="36098"/>
          <a:stretch/>
        </p:blipFill>
        <p:spPr>
          <a:xfrm>
            <a:off x="0" y="2052215"/>
            <a:ext cx="12192000" cy="1172248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2052215"/>
            <a:ext cx="12192000" cy="18344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69222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b="42592"/>
          <a:stretch/>
        </p:blipFill>
        <p:spPr>
          <a:xfrm>
            <a:off x="0" y="0"/>
            <a:ext cx="12192000" cy="1239253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2158683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3"/>
          <a:srcRect b="41009"/>
          <a:stretch/>
        </p:blipFill>
        <p:spPr>
          <a:xfrm>
            <a:off x="0" y="1930400"/>
            <a:ext cx="12192000" cy="1438442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930400"/>
            <a:ext cx="12192000" cy="2438400"/>
          </a:xfrm>
          <a:prstGeom prst="rect">
            <a:avLst/>
          </a:prstGeom>
        </p:spPr>
      </p:pic>
      <p:pic>
        <p:nvPicPr>
          <p:cNvPr id="8" name="Afbeelding 7"/>
          <p:cNvPicPr>
            <a:picLocks noChangeAspect="1"/>
          </p:cNvPicPr>
          <p:nvPr/>
        </p:nvPicPr>
        <p:blipFill rotWithShape="1">
          <a:blip r:embed="rId4"/>
          <a:srcRect b="47722"/>
          <a:stretch/>
        </p:blipFill>
        <p:spPr>
          <a:xfrm>
            <a:off x="0" y="4368800"/>
            <a:ext cx="12192000" cy="792747"/>
          </a:xfrm>
          <a:prstGeom prst="rect">
            <a:avLst/>
          </a:prstGeom>
        </p:spPr>
      </p:pic>
      <p:pic>
        <p:nvPicPr>
          <p:cNvPr id="9" name="Afbeelding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4368800"/>
            <a:ext cx="12192000" cy="15164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63920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b="56916"/>
          <a:stretch/>
        </p:blipFill>
        <p:spPr>
          <a:xfrm>
            <a:off x="-104274" y="0"/>
            <a:ext cx="12296274" cy="770022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04274" y="-1"/>
            <a:ext cx="12296274" cy="1787249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3"/>
          <a:srcRect b="38566"/>
          <a:stretch/>
        </p:blipFill>
        <p:spPr>
          <a:xfrm>
            <a:off x="0" y="1669257"/>
            <a:ext cx="12192000" cy="1831932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669257"/>
            <a:ext cx="12192000" cy="29819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66511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Het huiswerk is vraag 3.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747190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Wat hebben we gezien.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500" dirty="0" smtClean="0"/>
              <a:t>Een individuele aanbieder gaat meer aanbieden naarmate de prijs stijgt want zee maken meer winst, en kunnen dus meer middelen in zetten om te produceren.</a:t>
            </a:r>
          </a:p>
          <a:p>
            <a:r>
              <a:rPr lang="nl-NL" sz="2500" dirty="0" smtClean="0"/>
              <a:t>Het collectieve aanbod is Alle aanbieders bij elkaar opgeteld (hetzelfde als collectieve vraag alleen dan bekeken vanaf het aanbod).</a:t>
            </a:r>
          </a:p>
          <a:p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17877403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Wat hebben we gezien: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12821" y="1130969"/>
            <a:ext cx="8961181" cy="4910394"/>
          </a:xfrm>
        </p:spPr>
        <p:txBody>
          <a:bodyPr>
            <a:noAutofit/>
          </a:bodyPr>
          <a:lstStyle/>
          <a:p>
            <a:r>
              <a:rPr lang="nl-NL" sz="2500" dirty="0" smtClean="0"/>
              <a:t>We hebben vorige les gezien dat wij als consumenten zo’n laag mogelijke prijs willen.</a:t>
            </a:r>
          </a:p>
          <a:p>
            <a:r>
              <a:rPr lang="nl-NL" sz="2500" dirty="0" smtClean="0"/>
              <a:t>We hebben ook gezien dat wanneer we producten aanbieden, we zo’n hoog mogelijke prijs willen.</a:t>
            </a:r>
          </a:p>
          <a:p>
            <a:r>
              <a:rPr lang="nl-NL" sz="2500" smtClean="0"/>
              <a:t>De </a:t>
            </a:r>
            <a:r>
              <a:rPr lang="nl-NL" sz="2500" dirty="0" smtClean="0"/>
              <a:t>prijs waar zowel de vragers als aanbieders tevreden mee zijn, de evenwichtsprijs.</a:t>
            </a:r>
          </a:p>
          <a:p>
            <a:r>
              <a:rPr lang="nl-NL" sz="2500" dirty="0" smtClean="0"/>
              <a:t>Is de prijs hoger dan de evenwichtsprijs, dan zal er meer aanbod dan vraag zijn, dat noemen we een aanbodsoverschot. Hierdoor zal de prijs weer dalen.</a:t>
            </a:r>
          </a:p>
          <a:p>
            <a:r>
              <a:rPr lang="nl-NL" sz="2500" dirty="0" smtClean="0"/>
              <a:t>Is de prijs lager dan de evenwichtsprijs, dan zal er meer vraag dan aanbod zijn, dat noemen we een vraagoverschot. Hierdoor zal de prijs weer stijgen.</a:t>
            </a:r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4312867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Agenda: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500" dirty="0" smtClean="0"/>
              <a:t>Terugblik vorige les.</a:t>
            </a:r>
          </a:p>
          <a:p>
            <a:r>
              <a:rPr lang="nl-NL" sz="2500" dirty="0" smtClean="0"/>
              <a:t>Het aanbod.</a:t>
            </a:r>
          </a:p>
          <a:p>
            <a:r>
              <a:rPr lang="nl-NL" sz="2500" dirty="0" smtClean="0"/>
              <a:t>Marktevenwicht.</a:t>
            </a:r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2598342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Terugblik afgelopen les: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500" dirty="0" smtClean="0"/>
              <a:t>Een persoon zal voor een bepaalde prijs een bepaalde hoeveelheid producten willen kopen. Dit noemen we een individuele vraaglijn.</a:t>
            </a:r>
          </a:p>
          <a:p>
            <a:r>
              <a:rPr lang="nl-NL" sz="2500" dirty="0" smtClean="0"/>
              <a:t>Wanneer we alle individuele vraaglijnen bij elkaar optellen, kunnen we een vraaglijn van de gehele groep maken. Dit noemen we de collectieve vraaglijn.</a:t>
            </a:r>
          </a:p>
          <a:p>
            <a:r>
              <a:rPr lang="nl-NL" sz="2500" dirty="0" smtClean="0"/>
              <a:t>Wat zichtbaar is geworden: hoe hoger de prijs, hoe lager de vraag/ hoe lager de prijs, hoe hoger de vraag</a:t>
            </a:r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1247507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Lees paragraaf </a:t>
            </a:r>
            <a:r>
              <a:rPr lang="nl-NL" dirty="0" smtClean="0"/>
              <a:t>aanbod.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2160589"/>
            <a:ext cx="5699403" cy="3880773"/>
          </a:xfrm>
        </p:spPr>
        <p:txBody>
          <a:bodyPr>
            <a:normAutofit/>
          </a:bodyPr>
          <a:lstStyle/>
          <a:p>
            <a:r>
              <a:rPr lang="nl-NL" sz="2500" dirty="0"/>
              <a:t>Hiervoor 5 minuten de tijd.</a:t>
            </a:r>
          </a:p>
          <a:p>
            <a:r>
              <a:rPr lang="nl-NL" sz="2500" dirty="0"/>
              <a:t>De eerste 3 minuten lees/werk je zelfstandig.</a:t>
            </a:r>
          </a:p>
          <a:p>
            <a:r>
              <a:rPr lang="nl-NL" sz="2500" dirty="0"/>
              <a:t>Daarna mag je overleggen</a:t>
            </a:r>
            <a:r>
              <a:rPr lang="nl-NL" sz="2500" dirty="0" smtClean="0"/>
              <a:t>.</a:t>
            </a:r>
          </a:p>
          <a:p>
            <a:r>
              <a:rPr lang="nl-NL" sz="2500" dirty="0" smtClean="0"/>
              <a:t>Je hoeft nog geen sommen nog te maken.</a:t>
            </a:r>
            <a:endParaRPr lang="nl-NL" sz="2500" dirty="0" smtClean="0"/>
          </a:p>
          <a:p>
            <a:endParaRPr lang="nl-NL" sz="2500" dirty="0"/>
          </a:p>
          <a:p>
            <a:pPr marL="0" indent="0">
              <a:buNone/>
            </a:pPr>
            <a:endParaRPr lang="nl-NL" sz="2500" dirty="0"/>
          </a:p>
          <a:p>
            <a:endParaRPr lang="nl-NL" sz="2500" dirty="0"/>
          </a:p>
        </p:txBody>
      </p:sp>
      <p:sp>
        <p:nvSpPr>
          <p:cNvPr id="4" name="Ovaal 3"/>
          <p:cNvSpPr/>
          <p:nvPr/>
        </p:nvSpPr>
        <p:spPr>
          <a:xfrm>
            <a:off x="6196263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Ovaal 4"/>
          <p:cNvSpPr/>
          <p:nvPr/>
        </p:nvSpPr>
        <p:spPr>
          <a:xfrm>
            <a:off x="6196263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  <p:sp>
        <p:nvSpPr>
          <p:cNvPr id="6" name="Ovaal 5"/>
          <p:cNvSpPr/>
          <p:nvPr/>
        </p:nvSpPr>
        <p:spPr>
          <a:xfrm>
            <a:off x="6196263" y="195923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</a:p>
        </p:txBody>
      </p:sp>
      <p:sp>
        <p:nvSpPr>
          <p:cNvPr id="7" name="Ovaal 6"/>
          <p:cNvSpPr/>
          <p:nvPr/>
        </p:nvSpPr>
        <p:spPr>
          <a:xfrm>
            <a:off x="6196263" y="1959229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</a:t>
            </a:r>
          </a:p>
        </p:txBody>
      </p:sp>
      <p:sp>
        <p:nvSpPr>
          <p:cNvPr id="8" name="Ovaal 7"/>
          <p:cNvSpPr/>
          <p:nvPr/>
        </p:nvSpPr>
        <p:spPr>
          <a:xfrm>
            <a:off x="6196263" y="1959228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17887329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9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90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59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18000"/>
                            </p:stCondLst>
                            <p:childTnLst>
                              <p:par>
                                <p:cTn id="1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59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77000"/>
                            </p:stCondLst>
                            <p:childTnLst>
                              <p:par>
                                <p:cTn id="1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59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36000"/>
                            </p:stCondLst>
                            <p:childTnLst>
                              <p:par>
                                <p:cTn id="2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59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Wat hebben we gezien.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500" dirty="0" smtClean="0"/>
              <a:t>Een individuele aanbieder gaat meer aanbieden naarmate de prijs stijgt, waarom?</a:t>
            </a:r>
          </a:p>
          <a:p>
            <a:r>
              <a:rPr lang="nl-NL" sz="2500" dirty="0" smtClean="0"/>
              <a:t>Ze maken meer winst, en kunnen dus meer middelen in zetten om te produceren.</a:t>
            </a:r>
          </a:p>
          <a:p>
            <a:r>
              <a:rPr lang="nl-NL" sz="2500" dirty="0" smtClean="0"/>
              <a:t>Wat is het collectieve aanbod?</a:t>
            </a:r>
          </a:p>
          <a:p>
            <a:r>
              <a:rPr lang="nl-NL" sz="2500" dirty="0" smtClean="0"/>
              <a:t>Alle aanbieders bij elkaar opgeteld (hetzelfde als collectieve vraag alleen dan bekeken vanaf het aanbod).</a:t>
            </a:r>
          </a:p>
          <a:p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40658743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Maak vraag 1 en 2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2160589"/>
            <a:ext cx="5699403" cy="3880773"/>
          </a:xfrm>
        </p:spPr>
        <p:txBody>
          <a:bodyPr>
            <a:normAutofit/>
          </a:bodyPr>
          <a:lstStyle/>
          <a:p>
            <a:r>
              <a:rPr lang="nl-NL" sz="2500" dirty="0"/>
              <a:t>Hiervoor 5 minuten de tijd.</a:t>
            </a:r>
          </a:p>
          <a:p>
            <a:r>
              <a:rPr lang="nl-NL" sz="2500" dirty="0"/>
              <a:t>De eerste 3 minuten lees/werk je zelfstandig.</a:t>
            </a:r>
          </a:p>
          <a:p>
            <a:r>
              <a:rPr lang="nl-NL" sz="2500" dirty="0" smtClean="0"/>
              <a:t>Eerder klaar? Lees bron 5 en 6.</a:t>
            </a:r>
            <a:endParaRPr lang="nl-NL" sz="2500" dirty="0"/>
          </a:p>
          <a:p>
            <a:pPr marL="0" indent="0">
              <a:buNone/>
            </a:pPr>
            <a:endParaRPr lang="nl-NL" sz="2500" dirty="0"/>
          </a:p>
          <a:p>
            <a:endParaRPr lang="nl-NL" sz="2500" dirty="0"/>
          </a:p>
        </p:txBody>
      </p:sp>
      <p:sp>
        <p:nvSpPr>
          <p:cNvPr id="4" name="Ovaal 3"/>
          <p:cNvSpPr/>
          <p:nvPr/>
        </p:nvSpPr>
        <p:spPr>
          <a:xfrm>
            <a:off x="6196263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Ovaal 4"/>
          <p:cNvSpPr/>
          <p:nvPr/>
        </p:nvSpPr>
        <p:spPr>
          <a:xfrm>
            <a:off x="6196263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  <p:sp>
        <p:nvSpPr>
          <p:cNvPr id="6" name="Ovaal 5"/>
          <p:cNvSpPr/>
          <p:nvPr/>
        </p:nvSpPr>
        <p:spPr>
          <a:xfrm>
            <a:off x="6196263" y="195923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</a:p>
        </p:txBody>
      </p:sp>
      <p:sp>
        <p:nvSpPr>
          <p:cNvPr id="7" name="Ovaal 6"/>
          <p:cNvSpPr/>
          <p:nvPr/>
        </p:nvSpPr>
        <p:spPr>
          <a:xfrm>
            <a:off x="6196263" y="1959229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</a:t>
            </a:r>
          </a:p>
        </p:txBody>
      </p:sp>
      <p:sp>
        <p:nvSpPr>
          <p:cNvPr id="8" name="Ovaal 7"/>
          <p:cNvSpPr/>
          <p:nvPr/>
        </p:nvSpPr>
        <p:spPr>
          <a:xfrm>
            <a:off x="6196263" y="1959228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15553583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9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90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59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18000"/>
                            </p:stCondLst>
                            <p:childTnLst>
                              <p:par>
                                <p:cTn id="1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59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77000"/>
                            </p:stCondLst>
                            <p:childTnLst>
                              <p:par>
                                <p:cTn id="1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59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36000"/>
                            </p:stCondLst>
                            <p:childTnLst>
                              <p:par>
                                <p:cTn id="2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59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nl-NL" sz="2500" dirty="0" smtClean="0"/>
          </a:p>
          <a:p>
            <a:endParaRPr lang="nl-NL" sz="2500" dirty="0"/>
          </a:p>
          <a:p>
            <a:endParaRPr lang="nl-NL" sz="2500" dirty="0" smtClean="0"/>
          </a:p>
          <a:p>
            <a:r>
              <a:rPr lang="nl-NL" sz="2500" dirty="0" smtClean="0"/>
              <a:t>Zet bij de prijs 100 en de hoeveelheid 10 een punt, bij de prijs 200 en de hoeveelheid 20 een punt enzovoort. en trek vervolgens een lijn door deze punten.</a:t>
            </a:r>
            <a:endParaRPr lang="nl-NL" sz="2500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b="65015"/>
          <a:stretch/>
        </p:blipFill>
        <p:spPr>
          <a:xfrm>
            <a:off x="0" y="23018"/>
            <a:ext cx="12192000" cy="614656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3018"/>
            <a:ext cx="12192000" cy="1756926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3"/>
          <a:srcRect b="55191"/>
          <a:stretch/>
        </p:blipFill>
        <p:spPr>
          <a:xfrm>
            <a:off x="0" y="1621632"/>
            <a:ext cx="12192000" cy="748589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621632"/>
            <a:ext cx="12192000" cy="16706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17365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Maak vraag 3 en 4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2160589"/>
            <a:ext cx="5699403" cy="3880773"/>
          </a:xfrm>
        </p:spPr>
        <p:txBody>
          <a:bodyPr>
            <a:normAutofit/>
          </a:bodyPr>
          <a:lstStyle/>
          <a:p>
            <a:r>
              <a:rPr lang="nl-NL" sz="2500" dirty="0"/>
              <a:t>Hiervoor 5 minuten de tijd.</a:t>
            </a:r>
          </a:p>
          <a:p>
            <a:r>
              <a:rPr lang="nl-NL" sz="2500" dirty="0"/>
              <a:t>De eerste 3 minuten lees/werk je zelfstandig.</a:t>
            </a:r>
          </a:p>
          <a:p>
            <a:r>
              <a:rPr lang="nl-NL" sz="2500" dirty="0" smtClean="0"/>
              <a:t>Eerder klaar? Lees hoofdstuk marktevenwicht.</a:t>
            </a:r>
          </a:p>
          <a:p>
            <a:endParaRPr lang="nl-NL" sz="2500" dirty="0"/>
          </a:p>
          <a:p>
            <a:pPr marL="0" indent="0">
              <a:buNone/>
            </a:pPr>
            <a:endParaRPr lang="nl-NL" sz="2500" dirty="0"/>
          </a:p>
          <a:p>
            <a:endParaRPr lang="nl-NL" sz="2500" dirty="0"/>
          </a:p>
        </p:txBody>
      </p:sp>
      <p:sp>
        <p:nvSpPr>
          <p:cNvPr id="4" name="Ovaal 3"/>
          <p:cNvSpPr/>
          <p:nvPr/>
        </p:nvSpPr>
        <p:spPr>
          <a:xfrm>
            <a:off x="6196263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Ovaal 4"/>
          <p:cNvSpPr/>
          <p:nvPr/>
        </p:nvSpPr>
        <p:spPr>
          <a:xfrm>
            <a:off x="6196263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  <p:sp>
        <p:nvSpPr>
          <p:cNvPr id="6" name="Ovaal 5"/>
          <p:cNvSpPr/>
          <p:nvPr/>
        </p:nvSpPr>
        <p:spPr>
          <a:xfrm>
            <a:off x="6196263" y="195923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</a:p>
        </p:txBody>
      </p:sp>
      <p:sp>
        <p:nvSpPr>
          <p:cNvPr id="7" name="Ovaal 6"/>
          <p:cNvSpPr/>
          <p:nvPr/>
        </p:nvSpPr>
        <p:spPr>
          <a:xfrm>
            <a:off x="6196263" y="1959229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</a:t>
            </a:r>
          </a:p>
        </p:txBody>
      </p:sp>
      <p:sp>
        <p:nvSpPr>
          <p:cNvPr id="8" name="Ovaal 7"/>
          <p:cNvSpPr/>
          <p:nvPr/>
        </p:nvSpPr>
        <p:spPr>
          <a:xfrm>
            <a:off x="6196263" y="1959228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5017085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9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90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59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18000"/>
                            </p:stCondLst>
                            <p:childTnLst>
                              <p:par>
                                <p:cTn id="1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59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77000"/>
                            </p:stCondLst>
                            <p:childTnLst>
                              <p:par>
                                <p:cTn id="1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59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36000"/>
                            </p:stCondLst>
                            <p:childTnLst>
                              <p:par>
                                <p:cTn id="2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59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b="45776"/>
          <a:stretch/>
        </p:blipFill>
        <p:spPr>
          <a:xfrm>
            <a:off x="0" y="-15877"/>
            <a:ext cx="12192000" cy="1110751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5877"/>
            <a:ext cx="12192000" cy="2048453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3"/>
          <a:srcRect b="47664"/>
          <a:stretch/>
        </p:blipFill>
        <p:spPr>
          <a:xfrm>
            <a:off x="0" y="2058413"/>
            <a:ext cx="12192000" cy="1093862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2058412"/>
            <a:ext cx="12192000" cy="2090057"/>
          </a:xfrm>
          <a:prstGeom prst="rect">
            <a:avLst/>
          </a:prstGeom>
        </p:spPr>
      </p:pic>
      <p:pic>
        <p:nvPicPr>
          <p:cNvPr id="8" name="Afbeelding 7"/>
          <p:cNvPicPr>
            <a:picLocks noChangeAspect="1"/>
          </p:cNvPicPr>
          <p:nvPr/>
        </p:nvPicPr>
        <p:blipFill rotWithShape="1">
          <a:blip r:embed="rId4"/>
          <a:srcRect b="54135"/>
          <a:stretch/>
        </p:blipFill>
        <p:spPr>
          <a:xfrm>
            <a:off x="0" y="3875040"/>
            <a:ext cx="12192000" cy="961655"/>
          </a:xfrm>
          <a:prstGeom prst="rect">
            <a:avLst/>
          </a:prstGeom>
        </p:spPr>
      </p:pic>
      <p:pic>
        <p:nvPicPr>
          <p:cNvPr id="9" name="Afbeelding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3875040"/>
            <a:ext cx="12192000" cy="2096713"/>
          </a:xfrm>
          <a:prstGeom prst="rect">
            <a:avLst/>
          </a:prstGeom>
        </p:spPr>
      </p:pic>
      <p:pic>
        <p:nvPicPr>
          <p:cNvPr id="10" name="Afbeelding 9"/>
          <p:cNvPicPr>
            <a:picLocks noChangeAspect="1"/>
          </p:cNvPicPr>
          <p:nvPr/>
        </p:nvPicPr>
        <p:blipFill rotWithShape="1">
          <a:blip r:embed="rId5"/>
          <a:srcRect b="42030"/>
          <a:stretch/>
        </p:blipFill>
        <p:spPr>
          <a:xfrm>
            <a:off x="0" y="5486313"/>
            <a:ext cx="12192000" cy="818234"/>
          </a:xfrm>
          <a:prstGeom prst="rect">
            <a:avLst/>
          </a:prstGeom>
        </p:spPr>
      </p:pic>
      <p:pic>
        <p:nvPicPr>
          <p:cNvPr id="11" name="Afbeelding 1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0" y="5486313"/>
            <a:ext cx="12192000" cy="14114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93855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F496CB"/>
      </a:accent1>
      <a:accent2>
        <a:srgbClr val="BC356F"/>
      </a:accent2>
      <a:accent3>
        <a:srgbClr val="E65331"/>
      </a:accent3>
      <a:accent4>
        <a:srgbClr val="F27E19"/>
      </a:accent4>
      <a:accent5>
        <a:srgbClr val="F2AC19"/>
      </a:accent5>
      <a:accent6>
        <a:srgbClr val="BC80E0"/>
      </a:accent6>
      <a:hlink>
        <a:srgbClr val="EF5285"/>
      </a:hlink>
      <a:folHlink>
        <a:srgbClr val="F77F90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23659B44-6E34-4CE8-8F0D-387DA79968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298</TotalTime>
  <Words>642</Words>
  <Application>Microsoft Office PowerPoint</Application>
  <PresentationFormat>Breedbeeld</PresentationFormat>
  <Paragraphs>85</Paragraphs>
  <Slides>19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19</vt:i4>
      </vt:variant>
    </vt:vector>
  </HeadingPairs>
  <TitlesOfParts>
    <vt:vector size="23" baseType="lpstr">
      <vt:lpstr>Arial</vt:lpstr>
      <vt:lpstr>Trebuchet MS</vt:lpstr>
      <vt:lpstr>Wingdings 3</vt:lpstr>
      <vt:lpstr>Facet</vt:lpstr>
      <vt:lpstr>Welkom havo 3.</vt:lpstr>
      <vt:lpstr>Agenda:</vt:lpstr>
      <vt:lpstr>Terugblik afgelopen les:</vt:lpstr>
      <vt:lpstr>Lees paragraaf aanbod.</vt:lpstr>
      <vt:lpstr>Wat hebben we gezien.</vt:lpstr>
      <vt:lpstr>Maak vraag 1 en 2</vt:lpstr>
      <vt:lpstr>PowerPoint-presentatie</vt:lpstr>
      <vt:lpstr>Maak vraag 3 en 4</vt:lpstr>
      <vt:lpstr>PowerPoint-presentatie</vt:lpstr>
      <vt:lpstr>PowerPoint-presentatie</vt:lpstr>
      <vt:lpstr>Lees paragraaf marktevenwicht.</vt:lpstr>
      <vt:lpstr>Wat hebben we gezien:</vt:lpstr>
      <vt:lpstr>Maak vraag 1 en 2</vt:lpstr>
      <vt:lpstr>PowerPoint-presentatie</vt:lpstr>
      <vt:lpstr>PowerPoint-presentatie</vt:lpstr>
      <vt:lpstr>PowerPoint-presentatie</vt:lpstr>
      <vt:lpstr>Het huiswerk is vraag 3.</vt:lpstr>
      <vt:lpstr>Wat hebben we gezien.</vt:lpstr>
      <vt:lpstr>Wat hebben we gezien: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Welkom VWO 5.</dc:title>
  <dc:creator>Jacobs, B (Bas)</dc:creator>
  <cp:lastModifiedBy>Jacobs, B (Bas)</cp:lastModifiedBy>
  <cp:revision>39</cp:revision>
  <dcterms:created xsi:type="dcterms:W3CDTF">2017-08-27T09:00:36Z</dcterms:created>
  <dcterms:modified xsi:type="dcterms:W3CDTF">2017-09-11T08:41:23Z</dcterms:modified>
</cp:coreProperties>
</file>